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3" r:id="rId21"/>
    <p:sldId id="274" r:id="rId22"/>
    <p:sldId id="275" r:id="rId23"/>
    <p:sldId id="276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7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1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4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8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0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6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8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7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0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ubygems.org/gems/rubypython/version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766694" cy="3035808"/>
          </a:xfrm>
        </p:spPr>
        <p:txBody>
          <a:bodyPr/>
          <a:lstStyle/>
          <a:p>
            <a:pPr algn="ctr"/>
            <a:r>
              <a:rPr lang="en-US" sz="8500" dirty="0" smtClean="0">
                <a:solidFill>
                  <a:schemeClr val="accent6">
                    <a:lumMod val="75000"/>
                  </a:schemeClr>
                </a:solidFill>
              </a:rPr>
              <a:t>Python Programming</a:t>
            </a:r>
            <a:endParaRPr lang="en-US" sz="8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solidFill>
                  <a:srgbClr val="FF0000"/>
                </a:solidFill>
              </a:rPr>
              <a:t>I UNIT</a:t>
            </a:r>
            <a:endParaRPr lang="en-US" sz="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8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51" t="29348" r="22401" b="32823"/>
          <a:stretch/>
        </p:blipFill>
        <p:spPr>
          <a:xfrm>
            <a:off x="1699121" y="1115697"/>
            <a:ext cx="9557916" cy="435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755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of python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59878"/>
            <a:ext cx="10058401" cy="45526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 source code file should be with dot extension </a:t>
            </a:r>
            <a:r>
              <a:rPr lang="en-US" dirty="0" err="1" smtClean="0"/>
              <a:t>py</a:t>
            </a:r>
            <a:r>
              <a:rPr lang="en-US" dirty="0" smtClean="0"/>
              <a:t> (i.e., 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  <a:r>
              <a:rPr lang="en-US" dirty="0" err="1" smtClean="0">
                <a:solidFill>
                  <a:srgbClr val="00B050"/>
                </a:solidFill>
              </a:rPr>
              <a:t>py</a:t>
            </a:r>
            <a:r>
              <a:rPr lang="en-US" dirty="0" smtClean="0"/>
              <a:t>)</a:t>
            </a:r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r>
              <a:rPr lang="en-US" sz="1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example </a:t>
            </a:r>
            <a:r>
              <a:rPr lang="en-US" sz="1900" dirty="0" smtClean="0">
                <a:solidFill>
                  <a:srgbClr val="00B050"/>
                </a:solidFill>
              </a:rPr>
              <a:t>x.py</a:t>
            </a:r>
            <a:r>
              <a:rPr lang="en-US" sz="1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is our python source </a:t>
            </a:r>
            <a:r>
              <a:rPr lang="en-US" sz="1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</a:p>
          <a:p>
            <a:pPr marL="548640" lvl="2" indent="0">
              <a:buNone/>
            </a:pPr>
            <a:endParaRPr lang="en-US" sz="1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48640" lvl="2" indent="0">
              <a:buNone/>
            </a:pPr>
            <a:endParaRPr lang="en-US" sz="19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48640" lvl="2" indent="0">
              <a:buNone/>
            </a:pPr>
            <a:r>
              <a:rPr lang="en-US" dirty="0" smtClean="0"/>
              <a:t>	                </a:t>
            </a:r>
          </a:p>
          <a:p>
            <a:pPr marL="548640" lvl="2" indent="0">
              <a:buNone/>
            </a:pPr>
            <a:r>
              <a:rPr lang="en-US" dirty="0" smtClean="0"/>
              <a:t>	</a:t>
            </a:r>
            <a:endParaRPr lang="en-US" sz="100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endParaRPr lang="en-US" dirty="0" smtClean="0"/>
          </a:p>
          <a:p>
            <a:r>
              <a:rPr lang="en-US" dirty="0" smtClean="0"/>
              <a:t>For compiling type the following line in command prompt </a:t>
            </a:r>
          </a:p>
          <a:p>
            <a:pPr marL="274320" lvl="1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python x.py</a:t>
            </a:r>
          </a:p>
          <a:p>
            <a:pPr lvl="1"/>
            <a:r>
              <a:rPr lang="en-US" sz="2100" dirty="0" smtClean="0"/>
              <a:t>When you do this you can't find </a:t>
            </a:r>
            <a:r>
              <a:rPr lang="en-US" sz="2100" dirty="0" smtClean="0">
                <a:solidFill>
                  <a:srgbClr val="00B050"/>
                </a:solidFill>
              </a:rPr>
              <a:t>.</a:t>
            </a:r>
            <a:r>
              <a:rPr lang="en-US" sz="2100" dirty="0" err="1" smtClean="0">
                <a:solidFill>
                  <a:srgbClr val="00B050"/>
                </a:solidFill>
              </a:rPr>
              <a:t>pyc</a:t>
            </a:r>
            <a:r>
              <a:rPr lang="en-US" sz="2100" dirty="0" smtClean="0">
                <a:solidFill>
                  <a:srgbClr val="00B050"/>
                </a:solidFill>
              </a:rPr>
              <a:t> file</a:t>
            </a:r>
            <a:r>
              <a:rPr lang="en-US" sz="2100" dirty="0" smtClean="0"/>
              <a:t>, because all this shown in the above diagram happens </a:t>
            </a:r>
            <a:r>
              <a:rPr lang="en-US" sz="2100" dirty="0" smtClean="0"/>
              <a:t>internally</a:t>
            </a:r>
            <a:endParaRPr lang="en-US" sz="21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9478" t="48723" r="19546" b="34023"/>
          <a:stretch/>
        </p:blipFill>
        <p:spPr>
          <a:xfrm>
            <a:off x="1712891" y="2826281"/>
            <a:ext cx="8142887" cy="15495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454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8788" y="1365162"/>
            <a:ext cx="10058400" cy="3837903"/>
          </a:xfrm>
        </p:spPr>
        <p:txBody>
          <a:bodyPr/>
          <a:lstStyle/>
          <a:p>
            <a:r>
              <a:rPr lang="en-US" sz="2200" dirty="0" smtClean="0"/>
              <a:t>To separately create .</a:t>
            </a:r>
            <a:r>
              <a:rPr lang="en-US" sz="2200" dirty="0" err="1" smtClean="0"/>
              <a:t>pyc</a:t>
            </a:r>
            <a:r>
              <a:rPr lang="en-US" sz="2200" dirty="0" smtClean="0"/>
              <a:t> file, do the following in command line</a:t>
            </a:r>
          </a:p>
          <a:p>
            <a:pPr marL="274320" lvl="1" indent="0">
              <a:buNone/>
            </a:pPr>
            <a:r>
              <a:rPr lang="en-US" sz="2200" dirty="0"/>
              <a:t>	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python –m </a:t>
            </a:r>
            <a:r>
              <a:rPr lang="en-US" sz="2200" dirty="0" err="1" smtClean="0">
                <a:solidFill>
                  <a:schemeClr val="accent2">
                    <a:lumMod val="75000"/>
                  </a:schemeClr>
                </a:solidFill>
              </a:rPr>
              <a:t>py_compile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x.py      </a:t>
            </a:r>
          </a:p>
          <a:p>
            <a:pPr marL="274320" lvl="1" indent="0">
              <a:buNone/>
            </a:pPr>
            <a:r>
              <a:rPr lang="en-US" sz="2200" dirty="0" smtClean="0"/>
              <a:t>Here –m represents module and the module name is </a:t>
            </a:r>
            <a:r>
              <a:rPr lang="en-US" sz="2200" dirty="0" err="1" smtClean="0"/>
              <a:t>py_compile</a:t>
            </a:r>
            <a:endParaRPr lang="en-US" sz="2200" dirty="0" smtClean="0"/>
          </a:p>
          <a:p>
            <a:pPr marL="274320" lvl="1" indent="0">
              <a:buNone/>
            </a:pPr>
            <a:r>
              <a:rPr lang="en-US" sz="2200" dirty="0"/>
              <a:t>T</a:t>
            </a:r>
            <a:r>
              <a:rPr lang="en-US" sz="2200" dirty="0" smtClean="0"/>
              <a:t>his creates a directory with name </a:t>
            </a:r>
            <a:r>
              <a:rPr lang="en-US" sz="2200" dirty="0" smtClean="0">
                <a:solidFill>
                  <a:srgbClr val="00B050"/>
                </a:solidFill>
              </a:rPr>
              <a:t>__</a:t>
            </a:r>
            <a:r>
              <a:rPr lang="en-US" sz="2200" dirty="0" err="1" smtClean="0">
                <a:solidFill>
                  <a:srgbClr val="00B050"/>
                </a:solidFill>
              </a:rPr>
              <a:t>pycache</a:t>
            </a:r>
            <a:r>
              <a:rPr lang="en-US" sz="2200" dirty="0" smtClean="0">
                <a:solidFill>
                  <a:srgbClr val="00B050"/>
                </a:solidFill>
              </a:rPr>
              <a:t>__ </a:t>
            </a:r>
            <a:r>
              <a:rPr lang="en-US" sz="2200" dirty="0" smtClean="0"/>
              <a:t>where it stores the </a:t>
            </a:r>
            <a:r>
              <a:rPr lang="en-US" sz="2200" dirty="0" smtClean="0">
                <a:solidFill>
                  <a:srgbClr val="00B050"/>
                </a:solidFill>
              </a:rPr>
              <a:t>.</a:t>
            </a:r>
            <a:r>
              <a:rPr lang="en-US" sz="2200" dirty="0" err="1" smtClean="0">
                <a:solidFill>
                  <a:srgbClr val="00B050"/>
                </a:solidFill>
              </a:rPr>
              <a:t>pyc</a:t>
            </a:r>
            <a:r>
              <a:rPr lang="en-US" sz="2200" dirty="0" smtClean="0">
                <a:solidFill>
                  <a:srgbClr val="00B050"/>
                </a:solidFill>
              </a:rPr>
              <a:t> </a:t>
            </a:r>
            <a:r>
              <a:rPr lang="en-US" sz="2200" dirty="0" smtClean="0"/>
              <a:t>file</a:t>
            </a:r>
          </a:p>
          <a:p>
            <a:r>
              <a:rPr lang="en-US" sz="2200" dirty="0" smtClean="0"/>
              <a:t>In order to execute, do the following in command line</a:t>
            </a:r>
          </a:p>
          <a:p>
            <a:pPr marL="274320" lvl="1" indent="0">
              <a:buNone/>
            </a:pPr>
            <a:r>
              <a:rPr lang="en-US" sz="2200" dirty="0"/>
              <a:t>	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python x.cpython-38.pyc</a:t>
            </a:r>
          </a:p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Viewing the byte code</a:t>
            </a:r>
          </a:p>
          <a:p>
            <a:pPr marL="274320" lvl="1" indent="0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python –m dis x.py</a:t>
            </a: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55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17207"/>
            <a:ext cx="10058400" cy="700224"/>
          </a:xfrm>
        </p:spPr>
        <p:txBody>
          <a:bodyPr>
            <a:normAutofit/>
          </a:bodyPr>
          <a:lstStyle/>
          <a:p>
            <a:r>
              <a:rPr lang="en-US" sz="3400" dirty="0" smtClean="0"/>
              <a:t>Flavors of python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84856"/>
            <a:ext cx="10250682" cy="5151549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err="1" smtClean="0"/>
              <a:t>Cpython</a:t>
            </a:r>
            <a:r>
              <a:rPr lang="en-US" sz="2200" dirty="0" smtClean="0"/>
              <a:t> </a:t>
            </a:r>
          </a:p>
          <a:p>
            <a:pPr lvl="3"/>
            <a:r>
              <a:rPr lang="en-US" sz="2200" dirty="0" smtClean="0"/>
              <a:t>This is the standard python compiler implemented in C language.</a:t>
            </a:r>
          </a:p>
          <a:p>
            <a:pPr lvl="3"/>
            <a:r>
              <a:rPr lang="en-US" sz="2200" dirty="0" smtClean="0"/>
              <a:t>This can be downloaded for python official website</a:t>
            </a:r>
          </a:p>
          <a:p>
            <a:r>
              <a:rPr lang="en-US" sz="2200" dirty="0" err="1" smtClean="0"/>
              <a:t>Jython</a:t>
            </a:r>
            <a:endParaRPr lang="en-US" sz="2200" dirty="0" smtClean="0"/>
          </a:p>
          <a:p>
            <a:pPr lvl="2"/>
            <a:r>
              <a:rPr lang="en-US" sz="2000" dirty="0" smtClean="0"/>
              <a:t>This is earlier known as </a:t>
            </a:r>
            <a:r>
              <a:rPr lang="en-US" sz="2000" dirty="0" err="1" smtClean="0"/>
              <a:t>JPython</a:t>
            </a:r>
            <a:r>
              <a:rPr lang="en-US" sz="2000" dirty="0" smtClean="0"/>
              <a:t>.</a:t>
            </a:r>
          </a:p>
          <a:p>
            <a:pPr lvl="2"/>
            <a:r>
              <a:rPr lang="en-US" sz="2000" dirty="0" smtClean="0"/>
              <a:t>Java compiler first compiles the python program into java byte code. Then the byte code is executed by JVM to produce output</a:t>
            </a:r>
          </a:p>
          <a:p>
            <a:r>
              <a:rPr lang="en-US" sz="2200" dirty="0" err="1" smtClean="0"/>
              <a:t>IronPython</a:t>
            </a:r>
            <a:endParaRPr lang="en-US" sz="2200" dirty="0" smtClean="0"/>
          </a:p>
          <a:p>
            <a:pPr lvl="2"/>
            <a:r>
              <a:rPr lang="en-US" sz="2000" dirty="0" smtClean="0"/>
              <a:t>This is the implementation of python language for .NET framework</a:t>
            </a:r>
          </a:p>
          <a:p>
            <a:pPr lvl="2"/>
            <a:r>
              <a:rPr lang="en-US" sz="2000" dirty="0" smtClean="0"/>
              <a:t>Written in C# (C Sharp)</a:t>
            </a:r>
          </a:p>
          <a:p>
            <a:r>
              <a:rPr lang="en-US" sz="2200" dirty="0" err="1"/>
              <a:t>PyPy</a:t>
            </a:r>
            <a:endParaRPr lang="en-US" sz="2200" dirty="0"/>
          </a:p>
          <a:p>
            <a:pPr lvl="2"/>
            <a:r>
              <a:rPr lang="en-US" sz="2000" dirty="0"/>
              <a:t>This is python implementation using python language </a:t>
            </a:r>
          </a:p>
          <a:p>
            <a:pPr lvl="2"/>
            <a:r>
              <a:rPr lang="en-US" sz="2000" dirty="0"/>
              <a:t>It is written in </a:t>
            </a:r>
            <a:r>
              <a:rPr lang="en-US" sz="2000" dirty="0" err="1"/>
              <a:t>RPython</a:t>
            </a:r>
            <a:endParaRPr lang="en-US" sz="2000" dirty="0"/>
          </a:p>
          <a:p>
            <a:pPr lvl="2"/>
            <a:r>
              <a:rPr lang="en-US" sz="2000" dirty="0" err="1"/>
              <a:t>RPython</a:t>
            </a:r>
            <a:r>
              <a:rPr lang="en-US" sz="2000" dirty="0"/>
              <a:t> is suitable for creating language interpreters</a:t>
            </a:r>
          </a:p>
          <a:p>
            <a:pPr lvl="2"/>
            <a:r>
              <a:rPr lang="en-US" sz="2000" dirty="0" err="1"/>
              <a:t>PyPy</a:t>
            </a:r>
            <a:r>
              <a:rPr lang="en-US" sz="2000" dirty="0"/>
              <a:t> programs run fast because a JIT (Just in Time) compiler is added to PVM.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28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850006"/>
            <a:ext cx="10058400" cy="5322194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RubyPython</a:t>
            </a:r>
            <a:endParaRPr lang="en-US" sz="2200" dirty="0" smtClean="0"/>
          </a:p>
          <a:p>
            <a:pPr lvl="2"/>
            <a:r>
              <a:rPr lang="en-US" sz="2000" dirty="0" smtClean="0"/>
              <a:t>This is a bridge between Ruby and Python interpreters</a:t>
            </a:r>
          </a:p>
          <a:p>
            <a:pPr lvl="2"/>
            <a:r>
              <a:rPr lang="en-US" sz="2000" dirty="0" smtClean="0"/>
              <a:t>This flavor of python can be downloaded form </a:t>
            </a:r>
            <a:r>
              <a:rPr lang="en-US" sz="2000" dirty="0" smtClean="0">
                <a:hlinkClick r:id="rId2"/>
              </a:rPr>
              <a:t>https://rubygems.org/gems/rubypython/versions/</a:t>
            </a:r>
            <a:endParaRPr lang="en-US" sz="2000" dirty="0" smtClean="0"/>
          </a:p>
          <a:p>
            <a:r>
              <a:rPr lang="en-US" sz="2200" dirty="0" err="1" smtClean="0"/>
              <a:t>StacklessPython</a:t>
            </a:r>
            <a:endParaRPr lang="en-US" sz="2200" dirty="0" smtClean="0"/>
          </a:p>
          <a:p>
            <a:pPr lvl="2"/>
            <a:r>
              <a:rPr lang="en-US" sz="2000" dirty="0" smtClean="0"/>
              <a:t>Small tasks which should run individually are called </a:t>
            </a:r>
            <a:r>
              <a:rPr lang="en-US" sz="2000" dirty="0" err="1" smtClean="0"/>
              <a:t>tasklets</a:t>
            </a:r>
            <a:r>
              <a:rPr lang="en-US" sz="2000" dirty="0" smtClean="0"/>
              <a:t> on CPU via channels</a:t>
            </a:r>
          </a:p>
          <a:p>
            <a:pPr lvl="2"/>
            <a:r>
              <a:rPr lang="en-US" sz="2000" dirty="0" smtClean="0"/>
              <a:t>A channel is a manager that takes care of scheduling </a:t>
            </a:r>
            <a:r>
              <a:rPr lang="en-US" sz="2000" dirty="0" err="1" smtClean="0"/>
              <a:t>tasklets</a:t>
            </a:r>
            <a:endParaRPr lang="en-US" sz="2000" dirty="0" smtClean="0"/>
          </a:p>
          <a:p>
            <a:pPr lvl="2"/>
            <a:r>
              <a:rPr lang="en-US" sz="2000" dirty="0" smtClean="0"/>
              <a:t>A thread runs hundreds of </a:t>
            </a:r>
            <a:r>
              <a:rPr lang="en-US" sz="2000" dirty="0" err="1" smtClean="0"/>
              <a:t>tasklets</a:t>
            </a:r>
            <a:endParaRPr lang="en-US" sz="2000" dirty="0" smtClean="0"/>
          </a:p>
          <a:p>
            <a:pPr lvl="2"/>
            <a:r>
              <a:rPr lang="en-US" sz="2000" dirty="0" err="1" smtClean="0"/>
              <a:t>StacklessPython</a:t>
            </a:r>
            <a:r>
              <a:rPr lang="en-US" sz="2000" dirty="0" smtClean="0"/>
              <a:t> helps in creating threads and </a:t>
            </a:r>
            <a:r>
              <a:rPr lang="en-US" sz="2000" dirty="0" err="1" smtClean="0"/>
              <a:t>stacklets</a:t>
            </a:r>
            <a:endParaRPr lang="en-US" sz="2000" dirty="0" smtClean="0"/>
          </a:p>
          <a:p>
            <a:r>
              <a:rPr lang="en-US" sz="2200" dirty="0" err="1"/>
              <a:t>Pythonxy</a:t>
            </a:r>
            <a:endParaRPr lang="en-US" sz="2200" dirty="0"/>
          </a:p>
          <a:p>
            <a:pPr lvl="2"/>
            <a:r>
              <a:rPr lang="en-US" sz="2000" dirty="0"/>
              <a:t>Science and engineering packages </a:t>
            </a:r>
          </a:p>
          <a:p>
            <a:r>
              <a:rPr lang="en-US" sz="2200" dirty="0" err="1"/>
              <a:t>AnacondaPython</a:t>
            </a:r>
            <a:endParaRPr lang="en-US" sz="2200" dirty="0"/>
          </a:p>
          <a:p>
            <a:pPr lvl="2"/>
            <a:r>
              <a:rPr lang="en-US" sz="2000" dirty="0"/>
              <a:t>Large scale data processing, predictive analytics and scientific computing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94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Frozen binaries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200" dirty="0" smtClean="0"/>
              <a:t>Converting the python programs into true executable is called Frozen binaries </a:t>
            </a:r>
          </a:p>
          <a:p>
            <a:pPr lvl="1"/>
            <a:r>
              <a:rPr lang="en-US" sz="2200" dirty="0" smtClean="0"/>
              <a:t>All the .</a:t>
            </a:r>
            <a:r>
              <a:rPr lang="en-US" sz="2200" dirty="0" err="1" smtClean="0"/>
              <a:t>pyc</a:t>
            </a:r>
            <a:r>
              <a:rPr lang="en-US" sz="2200" dirty="0" smtClean="0"/>
              <a:t> files, related python library and PVM will be converted into a single executable file </a:t>
            </a:r>
          </a:p>
          <a:p>
            <a:pPr lvl="1"/>
            <a:r>
              <a:rPr lang="en-US" sz="2200" dirty="0" smtClean="0"/>
              <a:t>Software is needed to create </a:t>
            </a:r>
          </a:p>
          <a:p>
            <a:pPr marL="274320" lvl="1" indent="0">
              <a:buNone/>
            </a:pPr>
            <a:r>
              <a:rPr lang="en-US" sz="2200" dirty="0" smtClean="0"/>
              <a:t>	</a:t>
            </a:r>
            <a:r>
              <a:rPr lang="en-US" sz="2200" dirty="0" smtClean="0">
                <a:solidFill>
                  <a:srgbClr val="0070C0"/>
                </a:solidFill>
              </a:rPr>
              <a:t>py2exe</a:t>
            </a:r>
            <a:r>
              <a:rPr lang="en-US" sz="2200" dirty="0" smtClean="0"/>
              <a:t> for windows</a:t>
            </a:r>
          </a:p>
          <a:p>
            <a:pPr marL="274320" lvl="1" indent="0">
              <a:buNone/>
            </a:pPr>
            <a:r>
              <a:rPr lang="en-US" sz="2200" dirty="0"/>
              <a:t>	</a:t>
            </a:r>
            <a:r>
              <a:rPr lang="en-US" sz="2200" dirty="0" err="1" smtClean="0">
                <a:solidFill>
                  <a:srgbClr val="0070C0"/>
                </a:solidFill>
              </a:rPr>
              <a:t>pyinstaller</a:t>
            </a:r>
            <a:r>
              <a:rPr lang="en-US" sz="2200" dirty="0" smtClean="0"/>
              <a:t> for UNIX or LINUX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776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Memory management in python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allocation and </a:t>
            </a:r>
            <a:r>
              <a:rPr lang="en-US" dirty="0" err="1" smtClean="0"/>
              <a:t>deallocation</a:t>
            </a:r>
            <a:r>
              <a:rPr lang="en-US" dirty="0" smtClean="0"/>
              <a:t> in python are done during run time automatically</a:t>
            </a:r>
          </a:p>
          <a:p>
            <a:r>
              <a:rPr lang="en-US" dirty="0" smtClean="0"/>
              <a:t>Memory manager inside PVM allocates memory required for objects created in  a python program</a:t>
            </a:r>
          </a:p>
          <a:p>
            <a:r>
              <a:rPr lang="en-US" dirty="0" smtClean="0"/>
              <a:t>All objects are stored on a separate memory called heap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12" t="23308" r="33303" b="17881"/>
          <a:stretch/>
        </p:blipFill>
        <p:spPr>
          <a:xfrm>
            <a:off x="2665927" y="978794"/>
            <a:ext cx="5695177" cy="48553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941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Garbage collection in python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90163"/>
            <a:ext cx="10058400" cy="47136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is a module useful to delete objects form memory which are not used in the program.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0070C0"/>
                </a:solidFill>
              </a:rPr>
              <a:t>module</a:t>
            </a:r>
            <a:r>
              <a:rPr lang="en-US" dirty="0" smtClean="0"/>
              <a:t> that represents the garbage collector is named as </a:t>
            </a:r>
            <a:r>
              <a:rPr lang="en-US" dirty="0" err="1" smtClean="0">
                <a:solidFill>
                  <a:srgbClr val="0070C0"/>
                </a:solidFill>
              </a:rPr>
              <a:t>gc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/>
              <a:t>Garbage collector maintains a </a:t>
            </a:r>
            <a:r>
              <a:rPr lang="en-US" dirty="0" smtClean="0">
                <a:solidFill>
                  <a:srgbClr val="0070C0"/>
                </a:solidFill>
              </a:rPr>
              <a:t>count</a:t>
            </a:r>
            <a:r>
              <a:rPr lang="en-US" dirty="0" smtClean="0"/>
              <a:t> for each object regarding how many times that object is referenced or used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Problem: </a:t>
            </a:r>
            <a:r>
              <a:rPr lang="en-US" dirty="0" smtClean="0"/>
              <a:t>A reference cycle is a cycle of references pointing to the first object form last object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These objects are not removed even though they are not in use, because each object has one reference.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To solve this problem </a:t>
            </a:r>
            <a:r>
              <a:rPr lang="en-US" dirty="0" smtClean="0"/>
              <a:t>Garbage collector </a:t>
            </a:r>
            <a:r>
              <a:rPr lang="en-US" dirty="0"/>
              <a:t>uses an algorithm for detecting reference cycles and removing objects in the cycle.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41" t="35083" r="33937" b="49327"/>
          <a:stretch/>
        </p:blipFill>
        <p:spPr>
          <a:xfrm rot="21428182">
            <a:off x="2391855" y="3945779"/>
            <a:ext cx="5451898" cy="1022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502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000" y="1275008"/>
            <a:ext cx="10058400" cy="5103254"/>
          </a:xfrm>
        </p:spPr>
        <p:txBody>
          <a:bodyPr/>
          <a:lstStyle/>
          <a:p>
            <a:r>
              <a:rPr lang="en-US" sz="2200" dirty="0" smtClean="0"/>
              <a:t>Garbage collector classifies objects in to 3 generations</a:t>
            </a:r>
          </a:p>
          <a:p>
            <a:pPr lvl="1"/>
            <a:r>
              <a:rPr lang="en-US" dirty="0" smtClean="0"/>
              <a:t>Newly created objects are considered as </a:t>
            </a:r>
            <a:r>
              <a:rPr lang="en-US" dirty="0" smtClean="0">
                <a:solidFill>
                  <a:srgbClr val="0070C0"/>
                </a:solidFill>
              </a:rPr>
              <a:t>generation 0</a:t>
            </a:r>
          </a:p>
          <a:p>
            <a:pPr lvl="1"/>
            <a:r>
              <a:rPr lang="en-US" dirty="0" smtClean="0"/>
              <a:t>The objects got survived when GC went to delete them for the first time, they are considered as </a:t>
            </a:r>
            <a:r>
              <a:rPr lang="en-US" dirty="0" smtClean="0">
                <a:solidFill>
                  <a:srgbClr val="0070C0"/>
                </a:solidFill>
              </a:rPr>
              <a:t>generation 1</a:t>
            </a:r>
          </a:p>
          <a:p>
            <a:pPr lvl="1"/>
            <a:r>
              <a:rPr lang="en-US" dirty="0" smtClean="0"/>
              <a:t>The objects got survived when GC went to delete them for second time or more, they are considered as </a:t>
            </a:r>
            <a:r>
              <a:rPr lang="en-US" dirty="0" smtClean="0">
                <a:solidFill>
                  <a:srgbClr val="0070C0"/>
                </a:solidFill>
              </a:rPr>
              <a:t>generation 2</a:t>
            </a:r>
          </a:p>
          <a:p>
            <a:pPr lvl="1"/>
            <a:r>
              <a:rPr lang="en-US" dirty="0" smtClean="0"/>
              <a:t>GC will delete new objects which are not referenced in the program rather than the older objects </a:t>
            </a:r>
          </a:p>
          <a:p>
            <a:r>
              <a:rPr lang="en-US" dirty="0" smtClean="0"/>
              <a:t>GC depends up on a number called </a:t>
            </a:r>
            <a:r>
              <a:rPr lang="en-US" dirty="0" smtClean="0">
                <a:solidFill>
                  <a:srgbClr val="0070C0"/>
                </a:solidFill>
              </a:rPr>
              <a:t>threshold. </a:t>
            </a:r>
            <a:r>
              <a:rPr lang="en-US" dirty="0" smtClean="0"/>
              <a:t>This number represents the frequency of how many times the GC removed the objects.</a:t>
            </a:r>
          </a:p>
          <a:p>
            <a:r>
              <a:rPr lang="en-US" dirty="0" smtClean="0"/>
              <a:t>Python scheduler activate garbage collector, when 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  number of allocations – number of deallocations &gt;  Threshold number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53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List of contents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Introduction to </a:t>
            </a:r>
            <a:r>
              <a:rPr lang="en-US" dirty="0" smtClean="0">
                <a:solidFill>
                  <a:srgbClr val="006600"/>
                </a:solidFill>
              </a:rPr>
              <a:t>python</a:t>
            </a:r>
          </a:p>
          <a:p>
            <a:r>
              <a:rPr lang="en-US" dirty="0">
                <a:solidFill>
                  <a:srgbClr val="006600"/>
                </a:solidFill>
              </a:rPr>
              <a:t>W</a:t>
            </a:r>
            <a:r>
              <a:rPr lang="en-US" dirty="0" smtClean="0">
                <a:solidFill>
                  <a:srgbClr val="006600"/>
                </a:solidFill>
              </a:rPr>
              <a:t>riting </a:t>
            </a:r>
            <a:r>
              <a:rPr lang="en-US" dirty="0">
                <a:solidFill>
                  <a:srgbClr val="006600"/>
                </a:solidFill>
              </a:rPr>
              <a:t>first python </a:t>
            </a:r>
            <a:r>
              <a:rPr lang="en-US" dirty="0" smtClean="0">
                <a:solidFill>
                  <a:srgbClr val="006600"/>
                </a:solidFill>
              </a:rPr>
              <a:t>program</a:t>
            </a:r>
          </a:p>
          <a:p>
            <a:r>
              <a:rPr lang="en-US" dirty="0">
                <a:solidFill>
                  <a:srgbClr val="006600"/>
                </a:solidFill>
              </a:rPr>
              <a:t>D</a:t>
            </a:r>
            <a:r>
              <a:rPr lang="en-US" dirty="0" smtClean="0">
                <a:solidFill>
                  <a:srgbClr val="006600"/>
                </a:solidFill>
              </a:rPr>
              <a:t>ata </a:t>
            </a:r>
            <a:r>
              <a:rPr lang="en-US" dirty="0">
                <a:solidFill>
                  <a:srgbClr val="006600"/>
                </a:solidFill>
              </a:rPr>
              <a:t>types in </a:t>
            </a:r>
            <a:r>
              <a:rPr lang="en-US" dirty="0" smtClean="0">
                <a:solidFill>
                  <a:srgbClr val="006600"/>
                </a:solidFill>
              </a:rPr>
              <a:t>python</a:t>
            </a:r>
          </a:p>
          <a:p>
            <a:r>
              <a:rPr lang="en-US" dirty="0">
                <a:solidFill>
                  <a:srgbClr val="006600"/>
                </a:solidFill>
              </a:rPr>
              <a:t>O</a:t>
            </a:r>
            <a:r>
              <a:rPr lang="en-US" dirty="0" smtClean="0">
                <a:solidFill>
                  <a:srgbClr val="006600"/>
                </a:solidFill>
              </a:rPr>
              <a:t>perators</a:t>
            </a:r>
          </a:p>
          <a:p>
            <a:r>
              <a:rPr lang="en-US" dirty="0">
                <a:solidFill>
                  <a:srgbClr val="006600"/>
                </a:solidFill>
              </a:rPr>
              <a:t>I</a:t>
            </a:r>
            <a:r>
              <a:rPr lang="en-US" dirty="0" smtClean="0">
                <a:solidFill>
                  <a:srgbClr val="006600"/>
                </a:solidFill>
              </a:rPr>
              <a:t>nput </a:t>
            </a:r>
            <a:r>
              <a:rPr lang="en-US" dirty="0">
                <a:solidFill>
                  <a:srgbClr val="006600"/>
                </a:solidFill>
              </a:rPr>
              <a:t>and </a:t>
            </a:r>
            <a:r>
              <a:rPr lang="en-US" dirty="0" smtClean="0">
                <a:solidFill>
                  <a:srgbClr val="006600"/>
                </a:solidFill>
              </a:rPr>
              <a:t>Output</a:t>
            </a:r>
          </a:p>
          <a:p>
            <a:r>
              <a:rPr lang="en-US" dirty="0">
                <a:solidFill>
                  <a:srgbClr val="006600"/>
                </a:solidFill>
              </a:rPr>
              <a:t>C</a:t>
            </a:r>
            <a:r>
              <a:rPr lang="en-US" dirty="0" smtClean="0">
                <a:solidFill>
                  <a:srgbClr val="006600"/>
                </a:solidFill>
              </a:rPr>
              <a:t>ontrol </a:t>
            </a:r>
            <a:r>
              <a:rPr lang="en-US" dirty="0">
                <a:solidFill>
                  <a:srgbClr val="006600"/>
                </a:solidFill>
              </a:rPr>
              <a:t>S</a:t>
            </a:r>
            <a:r>
              <a:rPr lang="en-US" dirty="0" smtClean="0">
                <a:solidFill>
                  <a:srgbClr val="006600"/>
                </a:solidFill>
              </a:rPr>
              <a:t>tatements</a:t>
            </a:r>
          </a:p>
          <a:p>
            <a:r>
              <a:rPr lang="en-US" dirty="0">
                <a:solidFill>
                  <a:srgbClr val="006600"/>
                </a:solidFill>
              </a:rPr>
              <a:t>A</a:t>
            </a:r>
            <a:r>
              <a:rPr lang="en-US" dirty="0" smtClean="0">
                <a:solidFill>
                  <a:srgbClr val="006600"/>
                </a:solidFill>
              </a:rPr>
              <a:t>rrays </a:t>
            </a:r>
            <a:r>
              <a:rPr lang="en-US" dirty="0">
                <a:solidFill>
                  <a:srgbClr val="006600"/>
                </a:solidFill>
              </a:rPr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353014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between C and python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44" t="21898" r="22865" b="23920"/>
          <a:stretch/>
        </p:blipFill>
        <p:spPr>
          <a:xfrm>
            <a:off x="1881809" y="1789043"/>
            <a:ext cx="7765774" cy="4991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483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19" t="21718" r="41882" b="20107"/>
          <a:stretch/>
        </p:blipFill>
        <p:spPr>
          <a:xfrm>
            <a:off x="1378037" y="677815"/>
            <a:ext cx="8261058" cy="5640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43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between java and python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82" t="43653" r="42776" b="24240"/>
          <a:stretch/>
        </p:blipFill>
        <p:spPr>
          <a:xfrm>
            <a:off x="2021859" y="2093976"/>
            <a:ext cx="8154378" cy="3096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51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21" t="16632" r="22222" b="8345"/>
          <a:stretch/>
        </p:blipFill>
        <p:spPr>
          <a:xfrm>
            <a:off x="2395468" y="291449"/>
            <a:ext cx="7225049" cy="6315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74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Chapter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006600"/>
                </a:solidFill>
              </a:rPr>
              <a:t>Writing </a:t>
            </a:r>
            <a:r>
              <a:rPr lang="en-US" sz="4400" dirty="0">
                <a:solidFill>
                  <a:srgbClr val="006600"/>
                </a:solidFill>
              </a:rPr>
              <a:t>first python </a:t>
            </a:r>
            <a:r>
              <a:rPr lang="en-US" sz="4400" dirty="0" smtClean="0">
                <a:solidFill>
                  <a:srgbClr val="006600"/>
                </a:solidFill>
              </a:rPr>
              <a:t>program</a:t>
            </a:r>
            <a:endParaRPr lang="en-US" sz="44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57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2879" y="1249251"/>
            <a:ext cx="10058400" cy="5116132"/>
          </a:xfrm>
        </p:spPr>
        <p:txBody>
          <a:bodyPr/>
          <a:lstStyle/>
          <a:p>
            <a:r>
              <a:rPr lang="en-US" sz="2400" dirty="0" smtClean="0"/>
              <a:t>Installing python for windows</a:t>
            </a:r>
          </a:p>
          <a:p>
            <a:pPr lvl="1"/>
            <a:r>
              <a:rPr lang="en-US" sz="2200" dirty="0" smtClean="0"/>
              <a:t>Download python from </a:t>
            </a:r>
            <a:r>
              <a:rPr lang="en-US" sz="2200" dirty="0" smtClean="0">
                <a:hlinkClick r:id="rId2"/>
              </a:rPr>
              <a:t>www.python.org</a:t>
            </a:r>
            <a:r>
              <a:rPr lang="en-US" sz="2200" dirty="0" smtClean="0"/>
              <a:t> and install it. </a:t>
            </a:r>
          </a:p>
          <a:p>
            <a:r>
              <a:rPr lang="en-US" sz="2400" dirty="0" smtClean="0"/>
              <a:t>Testing the installation in windows</a:t>
            </a:r>
          </a:p>
          <a:p>
            <a:pPr lvl="1"/>
            <a:r>
              <a:rPr lang="en-US" sz="2200" dirty="0" smtClean="0"/>
              <a:t>IDLE (Python 3.8 64-bit)</a:t>
            </a:r>
          </a:p>
          <a:p>
            <a:pPr lvl="1"/>
            <a:r>
              <a:rPr lang="en-US" sz="2200" dirty="0" smtClean="0"/>
              <a:t>Python 3.8 (64-bit)</a:t>
            </a:r>
          </a:p>
          <a:p>
            <a:pPr lvl="1"/>
            <a:r>
              <a:rPr lang="en-US" sz="2200" dirty="0" smtClean="0"/>
              <a:t>Python 3.8 Manuals (64-bit)</a:t>
            </a:r>
          </a:p>
          <a:p>
            <a:pPr lvl="1"/>
            <a:r>
              <a:rPr lang="en-US" sz="2200" dirty="0" smtClean="0"/>
              <a:t>Python 3.8 Module Docs (64-bit)</a:t>
            </a:r>
          </a:p>
          <a:p>
            <a:r>
              <a:rPr lang="en-US" sz="2400" dirty="0" smtClean="0"/>
              <a:t>Verifying the path to python</a:t>
            </a:r>
          </a:p>
          <a:p>
            <a:pPr lvl="1"/>
            <a:r>
              <a:rPr lang="en-US" sz="2200" dirty="0" smtClean="0"/>
              <a:t>Advanced System settings - Environment variables - user variables –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59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84856"/>
            <a:ext cx="10058400" cy="4987344"/>
          </a:xfrm>
        </p:spPr>
        <p:txBody>
          <a:bodyPr/>
          <a:lstStyle/>
          <a:p>
            <a:r>
              <a:rPr lang="en-US" sz="2400" dirty="0"/>
              <a:t>Installing various modules</a:t>
            </a:r>
          </a:p>
          <a:p>
            <a:pPr lvl="1"/>
            <a:r>
              <a:rPr lang="en-US" sz="2200" dirty="0"/>
              <a:t>Use pip (python installation of packages) in command prompt</a:t>
            </a:r>
          </a:p>
          <a:p>
            <a:pPr lvl="2"/>
            <a:r>
              <a:rPr lang="en-US" sz="2200" dirty="0"/>
              <a:t>Example: pip install </a:t>
            </a:r>
            <a:r>
              <a:rPr lang="en-US" sz="2200" dirty="0" err="1"/>
              <a:t>numpy</a:t>
            </a:r>
            <a:r>
              <a:rPr lang="en-US" sz="2200" dirty="0"/>
              <a:t> </a:t>
            </a:r>
          </a:p>
          <a:p>
            <a:pPr lvl="1"/>
            <a:r>
              <a:rPr lang="en-US" sz="2200" dirty="0" err="1"/>
              <a:t>numpy</a:t>
            </a:r>
            <a:r>
              <a:rPr lang="en-US" sz="2200" dirty="0"/>
              <a:t>: To create multi-dimensional arrays</a:t>
            </a:r>
          </a:p>
          <a:p>
            <a:pPr lvl="1"/>
            <a:r>
              <a:rPr lang="en-US" sz="2200" dirty="0"/>
              <a:t>pandas: used by data scientists and data analysts </a:t>
            </a:r>
          </a:p>
          <a:p>
            <a:pPr lvl="1"/>
            <a:r>
              <a:rPr lang="en-US" sz="2200" dirty="0" err="1"/>
              <a:t>xlrd</a:t>
            </a:r>
            <a:r>
              <a:rPr lang="en-US" sz="2200" dirty="0"/>
              <a:t>: used to retrieve data from MS Excel spreadsheet </a:t>
            </a:r>
            <a:r>
              <a:rPr lang="en-US" sz="2200" dirty="0" smtClean="0"/>
              <a:t>files</a:t>
            </a:r>
          </a:p>
          <a:p>
            <a:pPr lvl="1"/>
            <a:r>
              <a:rPr lang="en-US" sz="2200" dirty="0" err="1" smtClean="0"/>
              <a:t>matplotlib</a:t>
            </a:r>
            <a:r>
              <a:rPr lang="en-US" sz="2200" dirty="0" smtClean="0"/>
              <a:t>: used to produce good quality 2D graphs</a:t>
            </a:r>
          </a:p>
          <a:p>
            <a:r>
              <a:rPr lang="en-US" sz="2400" dirty="0" smtClean="0"/>
              <a:t>Verifying Installed packages</a:t>
            </a:r>
          </a:p>
          <a:p>
            <a:pPr lvl="1"/>
            <a:r>
              <a:rPr lang="en-US" sz="2200" dirty="0" smtClean="0"/>
              <a:t>In python shell type “help(‘modules’)”</a:t>
            </a:r>
          </a:p>
          <a:p>
            <a:pPr marL="548640" lvl="2" indent="0">
              <a:buNone/>
            </a:pPr>
            <a:r>
              <a:rPr lang="en-US" sz="2000" dirty="0" smtClean="0"/>
              <a:t>	&gt;&gt;&gt;</a:t>
            </a:r>
            <a:r>
              <a:rPr lang="en-US" sz="2000" dirty="0"/>
              <a:t>help(‘modules’)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8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71977"/>
            <a:ext cx="10058400" cy="500022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Writing first python program</a:t>
            </a:r>
          </a:p>
          <a:p>
            <a:r>
              <a:rPr lang="en-US" sz="2400" dirty="0" smtClean="0"/>
              <a:t>Executing a python program</a:t>
            </a:r>
          </a:p>
          <a:p>
            <a:pPr lvl="1"/>
            <a:r>
              <a:rPr lang="en-US" sz="2200" dirty="0" smtClean="0"/>
              <a:t>Using python’s command line window</a:t>
            </a:r>
          </a:p>
          <a:p>
            <a:pPr lvl="1"/>
            <a:r>
              <a:rPr lang="en-US" sz="2200" dirty="0" smtClean="0"/>
              <a:t>Using python’s IDLE graphics window</a:t>
            </a:r>
          </a:p>
          <a:p>
            <a:pPr lvl="1"/>
            <a:r>
              <a:rPr lang="en-US" sz="2200" dirty="0" smtClean="0"/>
              <a:t>Using from system command prompt</a:t>
            </a:r>
          </a:p>
          <a:p>
            <a:r>
              <a:rPr lang="en-US" sz="2400" dirty="0" smtClean="0"/>
              <a:t>Getting help in python</a:t>
            </a:r>
          </a:p>
          <a:p>
            <a:pPr lvl="1"/>
            <a:r>
              <a:rPr lang="en-US" sz="2200" dirty="0" smtClean="0"/>
              <a:t>&gt;&gt;&gt;help()</a:t>
            </a:r>
          </a:p>
          <a:p>
            <a:pPr lvl="1"/>
            <a:r>
              <a:rPr lang="en-US" sz="2200" dirty="0" smtClean="0"/>
              <a:t>To exit from help simply press enter without typing anything</a:t>
            </a:r>
          </a:p>
          <a:p>
            <a:r>
              <a:rPr lang="en-US" sz="2400" dirty="0" smtClean="0"/>
              <a:t>Getting python documentation help</a:t>
            </a:r>
          </a:p>
          <a:p>
            <a:pPr lvl="1"/>
            <a:r>
              <a:rPr lang="en-US" sz="2200" dirty="0" smtClean="0"/>
              <a:t>Open IDLE or shell select help --&gt; Python Docs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4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Chapter 1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006600"/>
                </a:solidFill>
              </a:rPr>
              <a:t>Introduction to python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693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Introduction to </a:t>
            </a:r>
            <a:r>
              <a:rPr lang="en-US" dirty="0" smtClean="0">
                <a:solidFill>
                  <a:srgbClr val="006600"/>
                </a:solidFill>
              </a:rPr>
              <a:t>python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or Procedural programming languages like C, FORTARN, Pascal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Object oriented programming languages like Java , .NET </a:t>
            </a:r>
          </a:p>
          <a:p>
            <a:r>
              <a:rPr lang="en-US" dirty="0" smtClean="0"/>
              <a:t>C++ and Python are both procedural and object oriented programming languages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Python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was developed by </a:t>
            </a:r>
            <a:r>
              <a:rPr lang="en-US" i="1" dirty="0" smtClean="0">
                <a:solidFill>
                  <a:srgbClr val="7030A0"/>
                </a:solidFill>
              </a:rPr>
              <a:t>Guido Van Rossum </a:t>
            </a:r>
            <a:r>
              <a:rPr lang="en-US" dirty="0" smtClean="0"/>
              <a:t>in the year 1991 at center for Mathematics and Computer Science managed by Dutch Government.</a:t>
            </a:r>
          </a:p>
          <a:p>
            <a:r>
              <a:rPr lang="en-US" dirty="0" smtClean="0"/>
              <a:t>He was working on a project to develop system utilities in C where he had to interact with Bourne shell available in UNIX.</a:t>
            </a:r>
          </a:p>
          <a:p>
            <a:r>
              <a:rPr lang="en-US" dirty="0" smtClean="0"/>
              <a:t>He felt the necessity of developing a language that would fill the gap between C and the shell.</a:t>
            </a:r>
          </a:p>
          <a:p>
            <a:r>
              <a:rPr lang="en-US" dirty="0" smtClean="0"/>
              <a:t>So he created python</a:t>
            </a:r>
          </a:p>
        </p:txBody>
      </p:sp>
    </p:spTree>
    <p:extLst>
      <p:ext uri="{BB962C8B-B14F-4D97-AF65-F5344CB8AC3E}">
        <p14:creationId xmlns:p14="http://schemas.microsoft.com/office/powerpoint/2010/main" val="330305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757" y="1335797"/>
            <a:ext cx="10058400" cy="4050792"/>
          </a:xfrm>
        </p:spPr>
        <p:txBody>
          <a:bodyPr/>
          <a:lstStyle/>
          <a:p>
            <a:r>
              <a:rPr lang="en-US" dirty="0"/>
              <a:t>He picked the name Python form the TV show, “Monty Python’s Flying </a:t>
            </a:r>
            <a:r>
              <a:rPr lang="en-US" dirty="0" smtClean="0"/>
              <a:t>Circus”.</a:t>
            </a:r>
            <a:endParaRPr lang="en-US" dirty="0"/>
          </a:p>
          <a:p>
            <a:r>
              <a:rPr lang="en-US" dirty="0"/>
              <a:t>First release of python to public on Feb 20,1991</a:t>
            </a:r>
          </a:p>
          <a:p>
            <a:r>
              <a:rPr lang="en-US" dirty="0"/>
              <a:t>Logo of python is two intertwined </a:t>
            </a:r>
            <a:r>
              <a:rPr lang="en-US" dirty="0" smtClean="0"/>
              <a:t>snakes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Official site for python is www.python.org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/static/community_logos/python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86" y="2816896"/>
            <a:ext cx="3770945" cy="126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python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Simple</a:t>
            </a:r>
          </a:p>
          <a:p>
            <a:r>
              <a:rPr lang="en-US" dirty="0" smtClean="0"/>
              <a:t>Easy to learn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High level language</a:t>
            </a:r>
          </a:p>
          <a:p>
            <a:r>
              <a:rPr lang="en-US" dirty="0" smtClean="0"/>
              <a:t>Dynamically typed language </a:t>
            </a:r>
          </a:p>
          <a:p>
            <a:r>
              <a:rPr lang="en-US" dirty="0" smtClean="0"/>
              <a:t>Platform independent</a:t>
            </a:r>
          </a:p>
          <a:p>
            <a:pPr lvl="2"/>
            <a:r>
              <a:rPr lang="en-US" dirty="0" smtClean="0"/>
              <a:t>Python compiler generates byte code, by using PVM any one or any where we can run this byte code instruction</a:t>
            </a:r>
          </a:p>
          <a:p>
            <a:r>
              <a:rPr lang="en-US" dirty="0" smtClean="0"/>
              <a:t>Portable</a:t>
            </a:r>
          </a:p>
          <a:p>
            <a:pPr lvl="2"/>
            <a:r>
              <a:rPr lang="en-US" dirty="0" err="1" smtClean="0"/>
              <a:t>Pyhon</a:t>
            </a:r>
            <a:r>
              <a:rPr lang="en-US" dirty="0" smtClean="0"/>
              <a:t> program yields the same results on any computer </a:t>
            </a:r>
          </a:p>
          <a:p>
            <a:r>
              <a:rPr lang="en-US" dirty="0" smtClean="0"/>
              <a:t>Procedural and object oriented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431" y="206063"/>
            <a:ext cx="10972799" cy="6400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Interpreted </a:t>
            </a:r>
          </a:p>
          <a:p>
            <a:pPr lvl="2"/>
            <a:r>
              <a:rPr lang="en-US" dirty="0" smtClean="0"/>
              <a:t>Python code or program is called as source code.</a:t>
            </a:r>
          </a:p>
          <a:p>
            <a:pPr lvl="2"/>
            <a:r>
              <a:rPr lang="en-US" dirty="0" smtClean="0"/>
              <a:t>Python compiler translates the source code into an intermediate code called byte code</a:t>
            </a:r>
          </a:p>
          <a:p>
            <a:pPr lvl="2"/>
            <a:r>
              <a:rPr lang="en-US" dirty="0" smtClean="0"/>
              <a:t>This byte code is then executed by python virtual machine (PVM)</a:t>
            </a:r>
          </a:p>
          <a:p>
            <a:pPr lvl="2"/>
            <a:r>
              <a:rPr lang="en-US" dirty="0" smtClean="0"/>
              <a:t>PVM is an interpreter which coverts byte code into machine instructions </a:t>
            </a:r>
          </a:p>
          <a:p>
            <a:r>
              <a:rPr lang="en-US" dirty="0" smtClean="0"/>
              <a:t>Extensible</a:t>
            </a:r>
          </a:p>
          <a:p>
            <a:pPr lvl="2"/>
            <a:r>
              <a:rPr lang="en-US" dirty="0" smtClean="0"/>
              <a:t>The programs written in C or C++ can be integrated into python and execute on PVM</a:t>
            </a:r>
          </a:p>
          <a:p>
            <a:r>
              <a:rPr lang="en-US" dirty="0" smtClean="0"/>
              <a:t>Embeddable</a:t>
            </a:r>
          </a:p>
          <a:p>
            <a:pPr lvl="2"/>
            <a:r>
              <a:rPr lang="en-US" dirty="0" smtClean="0"/>
              <a:t>We can insert python programs into C or C++ </a:t>
            </a:r>
          </a:p>
          <a:p>
            <a:r>
              <a:rPr lang="en-US" dirty="0" smtClean="0"/>
              <a:t>Huge library</a:t>
            </a:r>
          </a:p>
          <a:p>
            <a:r>
              <a:rPr lang="en-US" dirty="0" smtClean="0"/>
              <a:t>Scripting language</a:t>
            </a:r>
          </a:p>
          <a:p>
            <a:pPr lvl="2"/>
            <a:r>
              <a:rPr lang="en-US" dirty="0" smtClean="0"/>
              <a:t>Python uses an interpreter to translate source code into machine code on the fly (While running)</a:t>
            </a:r>
          </a:p>
          <a:p>
            <a:pPr lvl="2"/>
            <a:r>
              <a:rPr lang="en-US" dirty="0" smtClean="0"/>
              <a:t>For example PHP that performs supporting task of taking input from an HTML page and send it to web server</a:t>
            </a:r>
          </a:p>
          <a:p>
            <a:pPr lvl="2"/>
            <a:r>
              <a:rPr lang="en-US" dirty="0" smtClean="0"/>
              <a:t>Python is used on the internet to support other software</a:t>
            </a:r>
          </a:p>
          <a:p>
            <a:r>
              <a:rPr lang="en-US" dirty="0" smtClean="0"/>
              <a:t>Database connectivity</a:t>
            </a:r>
          </a:p>
          <a:p>
            <a:pPr lvl="2"/>
            <a:r>
              <a:rPr lang="en-US" dirty="0" smtClean="0"/>
              <a:t>Python provides interfaces to connect its programs to all major databases like Oracle, Sybase or </a:t>
            </a:r>
            <a:r>
              <a:rPr lang="en-US" dirty="0" err="1" smtClean="0"/>
              <a:t>MySql</a:t>
            </a:r>
            <a:endParaRPr lang="en-US" dirty="0" smtClean="0"/>
          </a:p>
          <a:p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Use the features of the new platform effectively</a:t>
            </a:r>
          </a:p>
          <a:p>
            <a:r>
              <a:rPr lang="en-US" dirty="0" smtClean="0"/>
              <a:t>Batteries included 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uge Batteries or packages </a:t>
            </a:r>
          </a:p>
          <a:p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22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878" t="49199" r="42977" b="18199"/>
          <a:stretch/>
        </p:blipFill>
        <p:spPr>
          <a:xfrm>
            <a:off x="1816855" y="1456993"/>
            <a:ext cx="9439281" cy="3832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5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388</TotalTime>
  <Words>1119</Words>
  <Application>Microsoft Office PowerPoint</Application>
  <PresentationFormat>Widescreen</PresentationFormat>
  <Paragraphs>178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Rockwell</vt:lpstr>
      <vt:lpstr>Rockwell Condensed</vt:lpstr>
      <vt:lpstr>Wingdings</vt:lpstr>
      <vt:lpstr>Wood Type</vt:lpstr>
      <vt:lpstr>Python Programming</vt:lpstr>
      <vt:lpstr>List of contents</vt:lpstr>
      <vt:lpstr>Chapter 1</vt:lpstr>
      <vt:lpstr>Introduction to python</vt:lpstr>
      <vt:lpstr>History of Python </vt:lpstr>
      <vt:lpstr>PowerPoint Presentation</vt:lpstr>
      <vt:lpstr>Features of python </vt:lpstr>
      <vt:lpstr>PowerPoint Presentation</vt:lpstr>
      <vt:lpstr>PowerPoint Presentation</vt:lpstr>
      <vt:lpstr>PowerPoint Presentation</vt:lpstr>
      <vt:lpstr>Execution of python program</vt:lpstr>
      <vt:lpstr>PowerPoint Presentation</vt:lpstr>
      <vt:lpstr>Flavors of python</vt:lpstr>
      <vt:lpstr>PowerPoint Presentation</vt:lpstr>
      <vt:lpstr>Frozen binaries</vt:lpstr>
      <vt:lpstr>Memory management in python</vt:lpstr>
      <vt:lpstr>PowerPoint Presentation</vt:lpstr>
      <vt:lpstr>Garbage collection in python</vt:lpstr>
      <vt:lpstr>PowerPoint Presentation</vt:lpstr>
      <vt:lpstr>Comparison between C and python</vt:lpstr>
      <vt:lpstr>PowerPoint Presentation</vt:lpstr>
      <vt:lpstr>Comparison between java and python</vt:lpstr>
      <vt:lpstr>PowerPoint Presentation</vt:lpstr>
      <vt:lpstr>Chapter 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Lucky</dc:creator>
  <cp:lastModifiedBy>Lucky</cp:lastModifiedBy>
  <cp:revision>53</cp:revision>
  <dcterms:created xsi:type="dcterms:W3CDTF">2020-08-16T05:12:46Z</dcterms:created>
  <dcterms:modified xsi:type="dcterms:W3CDTF">2020-09-04T08:32:52Z</dcterms:modified>
</cp:coreProperties>
</file>